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60" r:id="rId3"/>
    <p:sldId id="262" r:id="rId4"/>
    <p:sldId id="263" r:id="rId5"/>
    <p:sldId id="264" r:id="rId6"/>
    <p:sldId id="266" r:id="rId7"/>
    <p:sldId id="281" r:id="rId8"/>
    <p:sldId id="280" r:id="rId9"/>
    <p:sldId id="282" r:id="rId10"/>
    <p:sldId id="284" r:id="rId11"/>
    <p:sldId id="265" r:id="rId12"/>
    <p:sldId id="269" r:id="rId13"/>
    <p:sldId id="278" r:id="rId14"/>
    <p:sldId id="279" r:id="rId15"/>
    <p:sldId id="274" r:id="rId16"/>
    <p:sldId id="277" r:id="rId17"/>
    <p:sldId id="283" r:id="rId18"/>
  </p:sldIdLst>
  <p:sldSz cx="12192000" cy="6858000"/>
  <p:notesSz cx="6858000" cy="9144000"/>
  <p:embeddedFontLst>
    <p:embeddedFont>
      <p:font typeface="Barlow Condensed" panose="00000506000000000000" pitchFamily="2" charset="0"/>
      <p:regular r:id="rId20"/>
      <p:bold r:id="rId21"/>
      <p:italic r:id="rId22"/>
      <p:boldItalic r:id="rId23"/>
    </p:embeddedFont>
    <p:embeddedFont>
      <p:font typeface="PT Sans Narrow" panose="020B0506020203020204" pitchFamily="34" charset="-52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75564" autoAdjust="0"/>
  </p:normalViewPr>
  <p:slideViewPr>
    <p:cSldViewPr snapToGrid="0">
      <p:cViewPr varScale="1">
        <p:scale>
          <a:sx n="58" d="100"/>
          <a:sy n="58" d="100"/>
        </p:scale>
        <p:origin x="1699" y="3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579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42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5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a5c374d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5a5c374d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282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004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23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655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91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967050" y="964725"/>
            <a:ext cx="62253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80524" y="2533550"/>
            <a:ext cx="5562300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80524" y="5150800"/>
            <a:ext cx="6838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3042950" y="4255125"/>
            <a:ext cx="9135000" cy="26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11901725" y="4255125"/>
            <a:ext cx="290400" cy="26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90629" y="515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90629" y="2608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010750" y="-31825"/>
            <a:ext cx="8181300" cy="34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4983125" y="6108675"/>
            <a:ext cx="7209000" cy="7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9575" y="964675"/>
            <a:ext cx="20916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650375" y="669575"/>
            <a:ext cx="9126300" cy="162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650375" y="2756947"/>
            <a:ext cx="9126300" cy="341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flipH="1">
            <a:off x="9500" y="-125"/>
            <a:ext cx="1853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9175" y="611700"/>
            <a:ext cx="852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339175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7346294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64575" y="-31925"/>
            <a:ext cx="101181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1901725" y="-31859"/>
            <a:ext cx="290400" cy="138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01425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82674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8363939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5469291"/>
            <a:ext cx="2904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901725" y="-31834"/>
            <a:ext cx="290400" cy="387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2895791"/>
            <a:ext cx="290400" cy="39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14175" y="3083500"/>
            <a:ext cx="9135000" cy="383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147879" y="753350"/>
            <a:ext cx="6598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1147879" y="1865350"/>
            <a:ext cx="6598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3083500"/>
            <a:ext cx="290400" cy="383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489425" y="3306775"/>
            <a:ext cx="7964100" cy="1956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967050" y="-75"/>
            <a:ext cx="622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830475" y="1123500"/>
            <a:ext cx="73227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lvl="1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lvl="2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lvl="3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lvl="4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lvl="5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lvl="6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lvl="7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lvl="8" indent="-4191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7.xml" Type="http://schemas.openxmlformats.org/officeDocument/2006/relationships/slideLayout"/><Relationship Id="rId5" Target="../media/image26.jpeg" Type="http://schemas.openxmlformats.org/officeDocument/2006/relationships/image"/><Relationship Id="rId4" Target="../media/hdphoto1.wdp" Type="http://schemas.microsoft.com/office/2007/relationships/hdphoto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2.xml.rels><?xml version="1.0" encoding="UTF-8" standalone="yes" ?><Relationships xmlns="http://schemas.openxmlformats.org/package/2006/relationships"><Relationship Id="rId3" Target="../slideLayouts/slideLayout10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6" Target="../media/image29.jpeg" Type="http://schemas.openxmlformats.org/officeDocument/2006/relationships/image"/><Relationship Id="rId5" Target="../media/image2.png" Type="http://schemas.openxmlformats.org/officeDocument/2006/relationships/image"/><Relationship Id="rId4" Target="../notesSlides/notesSlide12.xml" Type="http://schemas.openxmlformats.org/officeDocument/2006/relationships/notesSlide"/></Relationships>
</file>

<file path=ppt/slides/_rels/slide13.xml.rels><?xml version="1.0" encoding="UTF-8" standalone="yes" ?><Relationships xmlns="http://schemas.openxmlformats.org/package/2006/relationships"><Relationship Id="rId3" Target="../slideLayouts/slideLayout10.xml" Type="http://schemas.openxmlformats.org/officeDocument/2006/relationships/slideLayout"/><Relationship Id="rId2" Target="../media/media2.mp4" Type="http://schemas.openxmlformats.org/officeDocument/2006/relationships/video"/><Relationship Id="rId1" Target="../media/media2.mp4" Type="http://schemas.microsoft.com/office/2007/relationships/media"/><Relationship Id="rId6" Target="../media/image30.jpeg" Type="http://schemas.openxmlformats.org/officeDocument/2006/relationships/image"/><Relationship Id="rId5" Target="../media/image2.png" Type="http://schemas.openxmlformats.org/officeDocument/2006/relationships/image"/><Relationship Id="rId4" Target="../notesSlides/notesSlide13.xml" Type="http://schemas.openxmlformats.org/officeDocument/2006/relationships/notesSlide"/></Relationships>
</file>

<file path=ppt/slides/_rels/slide14.xml.rels><?xml version="1.0" encoding="UTF-8" standalone="yes" ?><Relationships xmlns="http://schemas.openxmlformats.org/package/2006/relationships"><Relationship Id="rId8" Target="../media/image35.jpeg" Type="http://schemas.openxmlformats.org/officeDocument/2006/relationships/image"/><Relationship Id="rId3" Target="../media/image2.png" Type="http://schemas.openxmlformats.org/officeDocument/2006/relationships/image"/><Relationship Id="rId7" Target="../media/image34.jpe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10.xml" Type="http://schemas.openxmlformats.org/officeDocument/2006/relationships/slideLayout"/><Relationship Id="rId6" Target="../media/image33.jpeg" Type="http://schemas.openxmlformats.org/officeDocument/2006/relationships/image"/><Relationship Id="rId5" Target="../media/image32.png" Type="http://schemas.openxmlformats.org/officeDocument/2006/relationships/image"/><Relationship Id="rId4" Target="../media/image31.jpe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 ?><Relationships xmlns="http://schemas.openxmlformats.org/package/2006/relationships"><Relationship Id="rId3" Target="../media/image5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3.xml" Type="http://schemas.openxmlformats.org/officeDocument/2006/relationships/slideLayout"/><Relationship Id="rId4" Target="../media/image3.pn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 ?><Relationships xmlns="http://schemas.openxmlformats.org/package/2006/relationships"><Relationship Id="rId3" Target="../media/image18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20.jpg" Type="http://schemas.openxmlformats.org/officeDocument/2006/relationships/image"/><Relationship Id="rId5" Target="../media/hdphoto1.wdp" Type="http://schemas.microsoft.com/office/2007/relationships/hdphoto"/><Relationship Id="rId4" Target="../media/image19.jpe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22.png" Type="http://schemas.openxmlformats.org/officeDocument/2006/relationships/image"/><Relationship Id="rId5" Target="../media/image21.png" Type="http://schemas.openxmlformats.org/officeDocument/2006/relationships/image"/><Relationship Id="rId4" Target="../media/hdphoto1.wdp" Type="http://schemas.microsoft.com/office/2007/relationships/hdphoto"/></Relationships>
</file>

<file path=ppt/slides/_rels/slide8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7.xml" Type="http://schemas.openxmlformats.org/officeDocument/2006/relationships/slideLayout"/><Relationship Id="rId6" Target="../media/image24.png" Type="http://schemas.openxmlformats.org/officeDocument/2006/relationships/image"/><Relationship Id="rId5" Target="../media/image23.png" Type="http://schemas.openxmlformats.org/officeDocument/2006/relationships/image"/><Relationship Id="rId4" Target="../media/hdphoto1.wdp" Type="http://schemas.microsoft.com/office/2007/relationships/hdphoto"/></Relationships>
</file>

<file path=ppt/slides/_rels/slide9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7.xml" Type="http://schemas.openxmlformats.org/officeDocument/2006/relationships/slideLayout"/><Relationship Id="rId5" Target="../media/image25.png" Type="http://schemas.openxmlformats.org/officeDocument/2006/relationships/image"/><Relationship Id="rId4" Target="../media/hdphoto1.wdp" Type="http://schemas.microsoft.com/office/2007/relationships/hdphoto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spc="2000" dirty="0"/>
              <a:t>LA RE</a:t>
            </a:r>
            <a:r>
              <a:rPr lang="en-GB" sz="6600" spc="2000" dirty="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81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lang="en-US" sz="1800" dirty="0">
                <a:solidFill>
                  <a:schemeClr val="dk2"/>
                </a:solidFill>
                <a:latin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</a:rPr>
              <a:t>  А. А. Вахтин, к.ф-м.н.,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lang="en-US" sz="1800" dirty="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lang="fr-FR" sz="1800" dirty="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lang="fr-FR" sz="1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0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lang="fr-FR" sz="3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Состояний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10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2" name="Изображение6">
            <a:extLst>
              <a:ext uri="{FF2B5EF4-FFF2-40B4-BE49-F238E27FC236}">
                <a16:creationId xmlns:a16="http://schemas.microsoft.com/office/drawing/2014/main" id="{C151D2CD-2A4E-EC1A-EAF2-DC47FD202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33670" y="1494578"/>
            <a:ext cx="7924657" cy="5322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33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41300" y="590550"/>
            <a:ext cx="9214102" cy="9670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</a:t>
            </a: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241300" y="4656770"/>
            <a:ext cx="8780713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fr-FR" sz="2800" dirty="0"/>
          </a:p>
          <a:p>
            <a:pPr algn="just"/>
            <a:r>
              <a:rPr lang="ru-RU" sz="2800" dirty="0"/>
              <a:t>Сложный и длительный процесс возврата денег при отмене.</a:t>
            </a:r>
            <a:endParaRPr lang="en-US" sz="2800" dirty="0"/>
          </a:p>
          <a:p>
            <a:pPr algn="just"/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en-US" sz="2800" dirty="0"/>
          </a:p>
        </p:txBody>
      </p:sp>
      <p:sp>
        <p:nvSpPr>
          <p:cNvPr id="187" name="Google Shape;187;p26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8AD04-C1F0-F998-36FD-52EB643D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2CE4F-2494-13D4-17D4-2DC20FA8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075" y="1748062"/>
            <a:ext cx="2910819" cy="1123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26D81-3C27-E38D-AFF4-0C105A997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360" y="1785959"/>
            <a:ext cx="3416080" cy="104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65B70-629E-5349-5864-EB9FAB25EA69}"/>
              </a:ext>
            </a:extLst>
          </p:cNvPr>
          <p:cNvSpPr txBox="1"/>
          <p:nvPr/>
        </p:nvSpPr>
        <p:spPr>
          <a:xfrm>
            <a:off x="2349751" y="3849573"/>
            <a:ext cx="5429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ABFE-7CF7-E1DD-AB8B-0E46F47786BE}"/>
              </a:ext>
            </a:extLst>
          </p:cNvPr>
          <p:cNvSpPr txBox="1"/>
          <p:nvPr/>
        </p:nvSpPr>
        <p:spPr>
          <a:xfrm>
            <a:off x="2332036" y="5249966"/>
            <a:ext cx="617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</a:rPr>
              <a:t>Гибкость изменений и отмены</a:t>
            </a:r>
            <a:endParaRPr lang="fr-FR" sz="3600" dirty="0">
              <a:solidFill>
                <a:schemeClr val="dk2"/>
              </a:solidFill>
              <a:latin typeface="PT Sans Narrow"/>
            </a:endParaRPr>
          </a:p>
        </p:txBody>
      </p:sp>
      <p:grpSp>
        <p:nvGrpSpPr>
          <p:cNvPr id="14" name="Google Shape;704;p35">
            <a:extLst>
              <a:ext uri="{FF2B5EF4-FFF2-40B4-BE49-F238E27FC236}">
                <a16:creationId xmlns:a16="http://schemas.microsoft.com/office/drawing/2014/main" id="{9F7FEE38-462F-A19C-5F5F-52EBC2395399}"/>
              </a:ext>
            </a:extLst>
          </p:cNvPr>
          <p:cNvGrpSpPr/>
          <p:nvPr/>
        </p:nvGrpSpPr>
        <p:grpSpPr>
          <a:xfrm>
            <a:off x="2045674" y="3939788"/>
            <a:ext cx="366855" cy="356108"/>
            <a:chOff x="4759875" y="1027050"/>
            <a:chExt cx="277500" cy="249375"/>
          </a:xfrm>
        </p:grpSpPr>
        <p:sp>
          <p:nvSpPr>
            <p:cNvPr id="15" name="Google Shape;705;p35">
              <a:extLst>
                <a:ext uri="{FF2B5EF4-FFF2-40B4-BE49-F238E27FC236}">
                  <a16:creationId xmlns:a16="http://schemas.microsoft.com/office/drawing/2014/main" id="{29F775CB-731F-90E6-964B-2136CD700B7D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" name="Google Shape;706;p35">
              <a:extLst>
                <a:ext uri="{FF2B5EF4-FFF2-40B4-BE49-F238E27FC236}">
                  <a16:creationId xmlns:a16="http://schemas.microsoft.com/office/drawing/2014/main" id="{D7CE80C4-7818-AD80-74F9-3876CA602AEF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" name="Google Shape;707;p35">
              <a:extLst>
                <a:ext uri="{FF2B5EF4-FFF2-40B4-BE49-F238E27FC236}">
                  <a16:creationId xmlns:a16="http://schemas.microsoft.com/office/drawing/2014/main" id="{194979AA-0A8C-4987-CC79-C41EB1DDBEA9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" name="Google Shape;708;p35">
              <a:extLst>
                <a:ext uri="{FF2B5EF4-FFF2-40B4-BE49-F238E27FC236}">
                  <a16:creationId xmlns:a16="http://schemas.microsoft.com/office/drawing/2014/main" id="{F3D4742E-CE28-5A40-CBCA-572E3F4E4033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709;p35">
              <a:extLst>
                <a:ext uri="{FF2B5EF4-FFF2-40B4-BE49-F238E27FC236}">
                  <a16:creationId xmlns:a16="http://schemas.microsoft.com/office/drawing/2014/main" id="{DA3FD0C6-90EE-3B1C-11CC-7D4C1A21EA32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oogle Shape;704;p35">
            <a:extLst>
              <a:ext uri="{FF2B5EF4-FFF2-40B4-BE49-F238E27FC236}">
                <a16:creationId xmlns:a16="http://schemas.microsoft.com/office/drawing/2014/main" id="{A089DA4C-BA96-000D-4015-A9C182275E9A}"/>
              </a:ext>
            </a:extLst>
          </p:cNvPr>
          <p:cNvGrpSpPr/>
          <p:nvPr/>
        </p:nvGrpSpPr>
        <p:grpSpPr>
          <a:xfrm>
            <a:off x="2045674" y="5388192"/>
            <a:ext cx="366855" cy="356108"/>
            <a:chOff x="4759875" y="1027050"/>
            <a:chExt cx="277500" cy="249375"/>
          </a:xfrm>
        </p:grpSpPr>
        <p:sp>
          <p:nvSpPr>
            <p:cNvPr id="21" name="Google Shape;705;p35">
              <a:extLst>
                <a:ext uri="{FF2B5EF4-FFF2-40B4-BE49-F238E27FC236}">
                  <a16:creationId xmlns:a16="http://schemas.microsoft.com/office/drawing/2014/main" id="{822BC38D-F5CF-5EED-BD16-49B3785A526C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" name="Google Shape;706;p35">
              <a:extLst>
                <a:ext uri="{FF2B5EF4-FFF2-40B4-BE49-F238E27FC236}">
                  <a16:creationId xmlns:a16="http://schemas.microsoft.com/office/drawing/2014/main" id="{B135DDE2-10E1-4203-1DB5-83B98368D971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" name="Google Shape;707;p35">
              <a:extLst>
                <a:ext uri="{FF2B5EF4-FFF2-40B4-BE49-F238E27FC236}">
                  <a16:creationId xmlns:a16="http://schemas.microsoft.com/office/drawing/2014/main" id="{A6BBCCDE-4397-E9CE-3993-F4FDFE4DCDDF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" name="Google Shape;708;p35">
              <a:extLst>
                <a:ext uri="{FF2B5EF4-FFF2-40B4-BE49-F238E27FC236}">
                  <a16:creationId xmlns:a16="http://schemas.microsoft.com/office/drawing/2014/main" id="{79D35653-BFD8-9412-9D81-0041F711811D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" name="Google Shape;709;p35">
              <a:extLst>
                <a:ext uri="{FF2B5EF4-FFF2-40B4-BE49-F238E27FC236}">
                  <a16:creationId xmlns:a16="http://schemas.microsoft.com/office/drawing/2014/main" id="{0B26AF36-76F7-34AC-A41D-EAAA4D30327F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1CC95F5-9DB2-1297-D149-2811FB4F0C8A}"/>
              </a:ext>
            </a:extLst>
          </p:cNvPr>
          <p:cNvSpPr txBox="1"/>
          <p:nvPr/>
        </p:nvSpPr>
        <p:spPr>
          <a:xfrm>
            <a:off x="298741" y="3460434"/>
            <a:ext cx="8633237" cy="1794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5000"/>
              </a:lnSpc>
              <a:buClr>
                <a:schemeClr val="dk2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Высокая стоимость и необходимость предоплаты ограничивают доступность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,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 отсутствие гибкости в изменении или отмене брони.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38100" indent="0">
              <a:buNone/>
            </a:pPr>
            <a:endParaRPr lang="fr-FR" sz="1400" dirty="0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50C603BB-A17A-FA77-F9F9-E0F04FD07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620" y="1417537"/>
            <a:ext cx="2354495" cy="1785030"/>
          </a:xfrm>
          <a:prstGeom prst="rect">
            <a:avLst/>
          </a:prstGeom>
        </p:spPr>
      </p:pic>
      <p:sp>
        <p:nvSpPr>
          <p:cNvPr id="167" name="Slide Number Placeholder 15">
            <a:extLst>
              <a:ext uri="{FF2B5EF4-FFF2-40B4-BE49-F238E27FC236}">
                <a16:creationId xmlns:a16="http://schemas.microsoft.com/office/drawing/2014/main" id="{C9871B23-8E21-0FD6-59E7-6F81AFAAF1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11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  <p:bldP spid="185" grpId="1" build="p"/>
      <p:bldP spid="11" grpId="0"/>
      <p:bldP spid="13" grpId="0"/>
      <p:bldP spid="165" grpId="0"/>
      <p:bldP spid="16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0"/>
          <p:cNvGrpSpPr/>
          <p:nvPr/>
        </p:nvGrpSpPr>
        <p:grpSpPr>
          <a:xfrm>
            <a:off x="3210452" y="1192201"/>
            <a:ext cx="8699777" cy="5556552"/>
            <a:chOff x="1295330" y="1868507"/>
            <a:chExt cx="4365503" cy="3647530"/>
          </a:xfrm>
        </p:grpSpPr>
        <p:grpSp>
          <p:nvGrpSpPr>
            <p:cNvPr id="435" name="Google Shape;435;p3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436" name="Google Shape;436;p3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437" name="Google Shape;437;p3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3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441" name="Google Shape;441;p3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3" name="Google Shape;443;p3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FB351B20-1ECE-999A-C0A3-B1101AE39E0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70774" y="6363764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8" name="Google Shape;432;p30">
            <a:extLst>
              <a:ext uri="{FF2B5EF4-FFF2-40B4-BE49-F238E27FC236}">
                <a16:creationId xmlns:a16="http://schemas.microsoft.com/office/drawing/2014/main" id="{C8AA5598-03CF-5BD2-0F0F-A69D2564F4BD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sp>
        <p:nvSpPr>
          <p:cNvPr id="11" name="Google Shape;433;p30">
            <a:extLst>
              <a:ext uri="{FF2B5EF4-FFF2-40B4-BE49-F238E27FC236}">
                <a16:creationId xmlns:a16="http://schemas.microsoft.com/office/drawing/2014/main" id="{23F5A8C1-5B78-1868-2ECA-481182F5B1CF}"/>
              </a:ext>
            </a:extLst>
          </p:cNvPr>
          <p:cNvSpPr txBox="1">
            <a:spLocks/>
          </p:cNvSpPr>
          <p:nvPr/>
        </p:nvSpPr>
        <p:spPr>
          <a:xfrm>
            <a:off x="281771" y="1506567"/>
            <a:ext cx="2601953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/>
            <a:r>
              <a:rPr lang="ru-RU" dirty="0"/>
              <a:t>ПРОЦЕСС </a:t>
            </a:r>
            <a:r>
              <a:rPr lang="fr-FR" dirty="0"/>
              <a:t> </a:t>
            </a:r>
            <a:r>
              <a:rPr lang="ru-RU" dirty="0"/>
              <a:t>БРОНИРОВАНИЯ</a:t>
            </a:r>
            <a:r>
              <a:rPr lang="fr-FR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FB994-815F-04B8-78DD-0A6CD7FBA6D8}"/>
              </a:ext>
            </a:extLst>
          </p:cNvPr>
          <p:cNvSpPr txBox="1"/>
          <p:nvPr/>
        </p:nvSpPr>
        <p:spPr>
          <a:xfrm>
            <a:off x="281771" y="2655196"/>
            <a:ext cx="4451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ПРОСТОЙ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ЭФФЕКТИВНЫЙ</a:t>
            </a:r>
            <a:endParaRPr lang="en-GB" sz="3600" dirty="0">
              <a:solidFill>
                <a:srgbClr val="FFC000"/>
              </a:solidFill>
              <a:latin typeface="PT Sans Narrow"/>
              <a:sym typeface="PT Sans Narrow"/>
            </a:endParaRPr>
          </a:p>
        </p:txBody>
      </p:sp>
      <p:pic>
        <p:nvPicPr>
          <p:cNvPr id="10" name="Enregistrement 2024-05-20 1651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11A9D3-0C87-160F-31D0-810EC18E5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6767" y="1232390"/>
            <a:ext cx="8485671" cy="36661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7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72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subTitle" idx="1"/>
          </p:nvPr>
        </p:nvSpPr>
        <p:spPr>
          <a:xfrm>
            <a:off x="2222120" y="1071539"/>
            <a:ext cx="10923865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</a:t>
            </a:r>
            <a:r>
              <a:rPr lang="ru-RU" dirty="0"/>
              <a:t>ГЛАВНАЯ СТРАНИЦА </a:t>
            </a:r>
            <a:r>
              <a:rPr lang="fr-FR" dirty="0"/>
              <a:t>                          - </a:t>
            </a:r>
            <a:r>
              <a:rPr lang="ru-RU" dirty="0"/>
              <a:t>СТРАНИЦА МЕНЮ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grpSp>
        <p:nvGrpSpPr>
          <p:cNvPr id="5" name="Google Shape;448;p31">
            <a:extLst>
              <a:ext uri="{FF2B5EF4-FFF2-40B4-BE49-F238E27FC236}">
                <a16:creationId xmlns:a16="http://schemas.microsoft.com/office/drawing/2014/main" id="{D45AC982-BA75-B46C-616D-913C82197380}"/>
              </a:ext>
            </a:extLst>
          </p:cNvPr>
          <p:cNvGrpSpPr/>
          <p:nvPr/>
        </p:nvGrpSpPr>
        <p:grpSpPr>
          <a:xfrm>
            <a:off x="523949" y="1719072"/>
            <a:ext cx="11386280" cy="4941508"/>
            <a:chOff x="3289100" y="2648488"/>
            <a:chExt cx="5622600" cy="2876421"/>
          </a:xfrm>
        </p:grpSpPr>
        <p:grpSp>
          <p:nvGrpSpPr>
            <p:cNvPr id="6" name="Google Shape;449;p31">
              <a:extLst>
                <a:ext uri="{FF2B5EF4-FFF2-40B4-BE49-F238E27FC236}">
                  <a16:creationId xmlns:a16="http://schemas.microsoft.com/office/drawing/2014/main" id="{C9284772-F5C7-2714-1F10-6F1238A1675D}"/>
                </a:ext>
              </a:extLst>
            </p:cNvPr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8" name="Google Shape;450;p31">
                <a:extLst>
                  <a:ext uri="{FF2B5EF4-FFF2-40B4-BE49-F238E27FC236}">
                    <a16:creationId xmlns:a16="http://schemas.microsoft.com/office/drawing/2014/main" id="{C29839A6-CFBE-C54B-4455-D562589F2CB7}"/>
                  </a:ext>
                </a:extLst>
              </p:cNvPr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451;p31">
                <a:extLst>
                  <a:ext uri="{FF2B5EF4-FFF2-40B4-BE49-F238E27FC236}">
                    <a16:creationId xmlns:a16="http://schemas.microsoft.com/office/drawing/2014/main" id="{C0F97F62-EE1C-2EF2-FF3F-BCAFB2FDEBD6}"/>
                  </a:ext>
                </a:extLst>
              </p:cNvPr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10" name="Google Shape;452;p31">
                  <a:extLst>
                    <a:ext uri="{FF2B5EF4-FFF2-40B4-BE49-F238E27FC236}">
                      <a16:creationId xmlns:a16="http://schemas.microsoft.com/office/drawing/2014/main" id="{76BFFF40-F23D-7846-C0C7-7387E544E2FB}"/>
                    </a:ext>
                  </a:extLst>
                </p:cNvPr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453;p31">
                  <a:extLst>
                    <a:ext uri="{FF2B5EF4-FFF2-40B4-BE49-F238E27FC236}">
                      <a16:creationId xmlns:a16="http://schemas.microsoft.com/office/drawing/2014/main" id="{06B38DC5-0252-958B-0894-E27D7136F3F9}"/>
                    </a:ext>
                  </a:extLst>
                </p:cNvPr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" name="Google Shape;454;p31">
              <a:extLst>
                <a:ext uri="{FF2B5EF4-FFF2-40B4-BE49-F238E27FC236}">
                  <a16:creationId xmlns:a16="http://schemas.microsoft.com/office/drawing/2014/main" id="{5F1E6F69-C761-F264-8F15-B9E54CB214A2}"/>
                </a:ext>
              </a:extLst>
            </p:cNvPr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" name="Enregistrement 2024-05-20 171012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6787E975-B489-BCA5-36BE-AD4C5E86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4858" y="2017141"/>
            <a:ext cx="8474941" cy="423710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3" name="Google Shape;432;p30">
            <a:extLst>
              <a:ext uri="{FF2B5EF4-FFF2-40B4-BE49-F238E27FC236}">
                <a16:creationId xmlns:a16="http://schemas.microsoft.com/office/drawing/2014/main" id="{22E55959-9991-FD4C-AA6F-C9866CC7D4B8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E12767BF-AF51-E158-0718-D17C75D52C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70774" y="6363764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13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659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834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43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CCC715-09CD-0913-B2C7-652CAB2D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473B8F-790F-A840-847D-40BE47255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682" y="1208615"/>
            <a:ext cx="9204003" cy="42352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0FDB4-47E3-3221-7365-D600E1594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656" y="1214393"/>
            <a:ext cx="9204009" cy="4238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C57E05-27EB-805A-4A5F-53CB5EC7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659" y="1207267"/>
            <a:ext cx="9204006" cy="42400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A05695-0317-0F3E-6798-326714451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617" y="1204324"/>
            <a:ext cx="9204006" cy="42400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Google Shape;433;p30">
            <a:extLst>
              <a:ext uri="{FF2B5EF4-FFF2-40B4-BE49-F238E27FC236}">
                <a16:creationId xmlns:a16="http://schemas.microsoft.com/office/drawing/2014/main" id="{85B87AEF-5961-FED2-531E-94AB262288AE}"/>
              </a:ext>
            </a:extLst>
          </p:cNvPr>
          <p:cNvSpPr txBox="1">
            <a:spLocks/>
          </p:cNvSpPr>
          <p:nvPr/>
        </p:nvSpPr>
        <p:spPr>
          <a:xfrm>
            <a:off x="277686" y="1647656"/>
            <a:ext cx="53658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/>
            <a:r>
              <a:rPr lang="fr-FR" sz="2000" dirty="0"/>
              <a:t> - </a:t>
            </a:r>
            <a:r>
              <a:rPr lang="ru-RU" sz="2000" dirty="0"/>
              <a:t>СТРАНИЦА</a:t>
            </a:r>
            <a:r>
              <a:rPr lang="ru-RU" sz="2400" dirty="0"/>
              <a:t> </a:t>
            </a:r>
            <a:endParaRPr lang="fr-FR" sz="2400" dirty="0"/>
          </a:p>
          <a:p>
            <a:pPr marL="0" indent="0"/>
            <a:r>
              <a:rPr lang="fr-FR" sz="2000" dirty="0"/>
              <a:t>   </a:t>
            </a:r>
            <a:r>
              <a:rPr lang="ru-RU" sz="2000" dirty="0"/>
              <a:t>МЕСТОПОЛОЖЕНИЯ</a:t>
            </a:r>
            <a:endParaRPr lang="fr-F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E73D-1A60-06EB-67FB-6DE245B1895F}"/>
              </a:ext>
            </a:extLst>
          </p:cNvPr>
          <p:cNvSpPr txBox="1"/>
          <p:nvPr/>
        </p:nvSpPr>
        <p:spPr>
          <a:xfrm>
            <a:off x="277686" y="2583932"/>
            <a:ext cx="6206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 -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КОНТАКТЫ СТРАНИЦА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92687-6EEE-5CAC-9E5A-129AC5742FBA}"/>
              </a:ext>
            </a:extLst>
          </p:cNvPr>
          <p:cNvSpPr txBox="1"/>
          <p:nvPr/>
        </p:nvSpPr>
        <p:spPr>
          <a:xfrm>
            <a:off x="349098" y="3076193"/>
            <a:ext cx="74563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- « 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О НАС</a:t>
            </a:r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 »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 СТРАНИЦА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452B-69CD-431B-A8AB-40588A809F1D}"/>
              </a:ext>
            </a:extLst>
          </p:cNvPr>
          <p:cNvSpPr txBox="1"/>
          <p:nvPr/>
        </p:nvSpPr>
        <p:spPr>
          <a:xfrm>
            <a:off x="3168373" y="5540092"/>
            <a:ext cx="8243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НОВОСТНАЯ РАССЫЛКА</a:t>
            </a:r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D9743-2DAC-361D-130F-CC571E328AC2}"/>
              </a:ext>
            </a:extLst>
          </p:cNvPr>
          <p:cNvSpPr txBox="1"/>
          <p:nvPr/>
        </p:nvSpPr>
        <p:spPr>
          <a:xfrm>
            <a:off x="3168373" y="5963654"/>
            <a:ext cx="8190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АДМИН ПАНЕЛЬ</a:t>
            </a:r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E44C0-4656-827D-EE93-6A65746CF187}"/>
              </a:ext>
            </a:extLst>
          </p:cNvPr>
          <p:cNvSpPr txBox="1"/>
          <p:nvPr/>
        </p:nvSpPr>
        <p:spPr>
          <a:xfrm>
            <a:off x="3168373" y="6387216"/>
            <a:ext cx="907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r>
              <a:rPr lang="fr-FR" sz="20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НЕ РАЗРЕШЕН ДОСТУП К ПАНЕЛИ АДМИНИСТРАТОРА</a:t>
            </a:r>
          </a:p>
        </p:txBody>
      </p:sp>
      <p:sp>
        <p:nvSpPr>
          <p:cNvPr id="9" name="Google Shape;432;p30">
            <a:extLst>
              <a:ext uri="{FF2B5EF4-FFF2-40B4-BE49-F238E27FC236}">
                <a16:creationId xmlns:a16="http://schemas.microsoft.com/office/drawing/2014/main" id="{08D9DEFF-CC52-CB32-5F85-232B79EA2CCB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sp>
        <p:nvSpPr>
          <p:cNvPr id="2" name="Slide Number Placeholder 15">
            <a:extLst>
              <a:ext uri="{FF2B5EF4-FFF2-40B4-BE49-F238E27FC236}">
                <a16:creationId xmlns:a16="http://schemas.microsoft.com/office/drawing/2014/main" id="{B8FCED76-78BF-58CF-21AC-7B220BB241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70774" y="6363764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14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D38B4-9749-1376-2AF1-ED6B3612D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6614" y="1163773"/>
            <a:ext cx="9204010" cy="42888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E146F-8DAF-E762-73BF-957953270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6614" y="1189917"/>
            <a:ext cx="9204003" cy="42726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51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  <p:bldP spid="1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136737" y="555275"/>
            <a:ext cx="5918525" cy="17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228AF-C583-B750-AA31-F9000401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4320468"/>
            <a:ext cx="251523" cy="2467319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A650991-2F37-BD9D-316A-530E6C070A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15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6FE87C-333D-A2F5-03D6-0F05DF91E911}"/>
              </a:ext>
            </a:extLst>
          </p:cNvPr>
          <p:cNvSpPr txBox="1">
            <a:spLocks/>
          </p:cNvSpPr>
          <p:nvPr/>
        </p:nvSpPr>
        <p:spPr>
          <a:xfrm>
            <a:off x="690561" y="1654461"/>
            <a:ext cx="10810876" cy="47653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Основная цель системы: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Предложенная система онлайн-бронирования предназначена для становления ключевым инструментом в руках рестораторов.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Улучшение операционной эффективности: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позволяет улучшить операционную эффективность в управлении рестораном.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809625"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уровня обслуживания: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Способствует повышению качества обслуживания клиентов.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удовлетворенности клиентов: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Внедрение системы способствует увеличению удовлетворенности клиентов за счет более эффективного сервиса.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Укрепление конкурентных позиций: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Помогает ресторанам значительно усилить свои конкурентные позиции в условиях быстро меняющегося рынка.</a:t>
            </a:r>
            <a:endParaRPr lang="en-US" sz="2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anchor="ctr" anchorCtr="0" bIns="121900" lIns="121900" rIns="121900" spcFirstLastPara="1" tIns="121900" wrap="square">
            <a:noAutofit/>
          </a:bodyPr>
          <a:lstStyle/>
          <a:p>
            <a:pPr algn="l" indent="0" lvl="0" mar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pc="2000" sz="6600"/>
              <a:t>LA RE</a:t>
            </a:r>
            <a:r>
              <a:rPr dirty="0" lang="en-GB" spc="2000" sz="660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845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dirty="0" lang="ru-RU" sz="180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dirty="0" lang="en-US" sz="1800">
                <a:solidFill>
                  <a:schemeClr val="dk2"/>
                </a:solidFill>
                <a:latin typeface="PT Sans Narrow"/>
              </a:rPr>
              <a:t>:</a:t>
            </a:r>
            <a:r>
              <a:rPr dirty="0" lang="ru-RU" sz="1800">
                <a:solidFill>
                  <a:schemeClr val="dk2"/>
                </a:solidFill>
                <a:latin typeface="PT Sans Narrow"/>
              </a:rPr>
              <a:t>  А. А. Вахтин, к.ф-м.н.,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 lang="ru-RU" sz="180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dirty="0" lang="en-US" sz="180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dirty="0" lang="ru-RU" sz="180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dirty="0" lang="fr-FR" sz="180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dirty="0" lang="ru-RU" sz="180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dirty="0" lang="fr-FR" sz="180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ru-RU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ru-RU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dirty="0" lang="ru-RU" sz="300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dirty="0" lang="fr-FR" sz="300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idx="12" type="sldNum"/>
          </p:nvPr>
        </p:nvSpPr>
        <p:spPr>
          <a:xfrm>
            <a:off x="11668052" y="6419928"/>
            <a:ext cx="562048" cy="524700"/>
          </a:xfrm>
        </p:spPr>
        <p:txBody>
          <a:bodyPr/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 sz="1800">
                <a:solidFill>
                  <a:schemeClr val="tx1"/>
                </a:solidFill>
                <a:latin typeface="PT Sans Narrow"/>
              </a:rPr>
              <a:t>16</a:t>
            </a:fld>
            <a:endParaRPr dirty="0" lang="en-GB" sz="180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descr="GitHub Logo, Git Hub Icon With Text On White Background ..." id="6146" name="Picture 2">
            <a:extLst>
              <a:ext uri="{FF2B5EF4-FFF2-40B4-BE49-F238E27FC236}">
                <a16:creationId xmlns:a16="http://schemas.microsoft.com/office/drawing/2014/main" id="{D7CEBBE4-6BDE-8CB2-E5D8-0053321E33E6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"/>
          <a:stretch/>
        </p:blipFill>
        <p:spPr bwMode="auto">
          <a:xfrm>
            <a:off x="10369267" y="3142584"/>
            <a:ext cx="1041482" cy="432466"/>
          </a:xfrm>
          <a:prstGeom prst="rect">
            <a:avLst/>
          </a:prstGeom>
          <a:ln cap="sq" w="38100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6C1D7-7A84-345D-A8B3-3B09FCC16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119" y="1218522"/>
            <a:ext cx="1976155" cy="1976155"/>
          </a:xfrm>
          <a:prstGeom prst="rect">
            <a:avLst/>
          </a:prstGeom>
          <a:ln cap="sq" w="38100">
            <a:solidFill>
              <a:srgbClr val="000000"/>
            </a:solidFill>
            <a:prstDash val="solid"/>
            <a:miter lim="800000"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94C51-66E7-0894-6D6E-4C53CDB80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572" y="1225825"/>
            <a:ext cx="1956702" cy="19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8052" y="6419928"/>
            <a:ext cx="562048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17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5DBDF-8073-D61B-FB1F-8E46FA86486B}"/>
              </a:ext>
            </a:extLst>
          </p:cNvPr>
          <p:cNvSpPr txBox="1"/>
          <p:nvPr/>
        </p:nvSpPr>
        <p:spPr>
          <a:xfrm>
            <a:off x="2482596" y="2214771"/>
            <a:ext cx="80832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b="1" spc="2000" dirty="0">
                <a:solidFill>
                  <a:schemeClr val="dk1"/>
                </a:solidFill>
                <a:latin typeface="PT Sans Narrow"/>
                <a:sym typeface="PT Sans Narrow"/>
              </a:rPr>
              <a:t>СПА</a:t>
            </a:r>
            <a:r>
              <a:rPr lang="ru-RU" sz="6600" b="1" spc="2000" dirty="0">
                <a:solidFill>
                  <a:schemeClr val="bg1"/>
                </a:solidFill>
                <a:latin typeface="PT Sans Narrow"/>
                <a:sym typeface="PT Sans Narrow"/>
              </a:rPr>
              <a:t>СИБО</a:t>
            </a:r>
            <a:r>
              <a:rPr lang="ru-RU" sz="6600" b="1" spc="2000" dirty="0">
                <a:solidFill>
                  <a:schemeClr val="dk1"/>
                </a:solidFill>
                <a:latin typeface="PT Sans Narrow"/>
                <a:sym typeface="PT Sans Narrow"/>
              </a:rPr>
              <a:t> </a:t>
            </a:r>
            <a:endParaRPr lang="fr-FR" sz="6600" b="1" spc="2000" dirty="0">
              <a:solidFill>
                <a:schemeClr val="dk1"/>
              </a:solidFill>
              <a:latin typeface="PT Sans Narrow"/>
              <a:sym typeface="PT Sans Narrow"/>
            </a:endParaRPr>
          </a:p>
          <a:p>
            <a:pPr algn="ctr"/>
            <a:r>
              <a:rPr lang="ru-RU" sz="6600" b="1" spc="2000" dirty="0">
                <a:solidFill>
                  <a:schemeClr val="dk1"/>
                </a:solidFill>
                <a:latin typeface="PT Sans Narrow"/>
                <a:sym typeface="PT Sans Narrow"/>
              </a:rPr>
              <a:t>ЗА ВНИМАНИЕ</a:t>
            </a:r>
            <a:endParaRPr lang="fr-FR" sz="6600" b="1" spc="2000" dirty="0">
              <a:solidFill>
                <a:schemeClr val="dk1"/>
              </a:solidFill>
              <a:latin typeface="PT Sans Narrow"/>
              <a:sym typeface="PT Sans Narrow"/>
            </a:endParaRPr>
          </a:p>
        </p:txBody>
      </p:sp>
      <p:sp>
        <p:nvSpPr>
          <p:cNvPr id="17" name="AutoShape 2" descr="О проекте &quot;Вкуснофф.рф&quot;">
            <a:extLst>
              <a:ext uri="{FF2B5EF4-FFF2-40B4-BE49-F238E27FC236}">
                <a16:creationId xmlns:a16="http://schemas.microsoft.com/office/drawing/2014/main" id="{ABC90B06-12BE-9B1F-3234-492A58EB27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21CBB4-1B0C-2180-8D9E-3AB78E75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tretch>
            <a:fillRect/>
          </a:stretch>
        </p:blipFill>
        <p:spPr>
          <a:xfrm>
            <a:off x="9241536" y="5084425"/>
            <a:ext cx="2170176" cy="1030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46A013-F956-AD9F-2420-FACABA94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712"/>
            <a:ext cx="290513" cy="9961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AECF35-F5E4-0B2F-1260-C841408A7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7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570176" y="1922999"/>
            <a:ext cx="9035719" cy="13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Текущие ограничения и неудобства бронирования</a:t>
            </a: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368862" y="2366996"/>
            <a:ext cx="9126300" cy="31371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Время ожидания</a:t>
            </a:r>
            <a:endParaRPr lang="fr-FR" sz="3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бронировании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Ограниченный доступ к информации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Негативные отзывы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A05A8-0174-C999-0569-69359041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3" name="Google Shape;642;p35">
            <a:extLst>
              <a:ext uri="{FF2B5EF4-FFF2-40B4-BE49-F238E27FC236}">
                <a16:creationId xmlns:a16="http://schemas.microsoft.com/office/drawing/2014/main" id="{B5745CBE-0E75-7A85-0CD6-5F1C63EBCB5E}"/>
              </a:ext>
            </a:extLst>
          </p:cNvPr>
          <p:cNvSpPr/>
          <p:nvPr/>
        </p:nvSpPr>
        <p:spPr>
          <a:xfrm>
            <a:off x="4999694" y="2797721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642;p35">
            <a:extLst>
              <a:ext uri="{FF2B5EF4-FFF2-40B4-BE49-F238E27FC236}">
                <a16:creationId xmlns:a16="http://schemas.microsoft.com/office/drawing/2014/main" id="{25E69623-6A4B-FDF6-56BD-728EAB8F75AC}"/>
              </a:ext>
            </a:extLst>
          </p:cNvPr>
          <p:cNvSpPr/>
          <p:nvPr/>
        </p:nvSpPr>
        <p:spPr>
          <a:xfrm>
            <a:off x="4999694" y="3510165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" name="Google Shape;642;p35">
            <a:extLst>
              <a:ext uri="{FF2B5EF4-FFF2-40B4-BE49-F238E27FC236}">
                <a16:creationId xmlns:a16="http://schemas.microsoft.com/office/drawing/2014/main" id="{6CA7CAFF-311F-CCD6-6B31-CB4B64A7C942}"/>
              </a:ext>
            </a:extLst>
          </p:cNvPr>
          <p:cNvSpPr/>
          <p:nvPr/>
        </p:nvSpPr>
        <p:spPr>
          <a:xfrm>
            <a:off x="4999694" y="421392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" name="Google Shape;642;p35">
            <a:extLst>
              <a:ext uri="{FF2B5EF4-FFF2-40B4-BE49-F238E27FC236}">
                <a16:creationId xmlns:a16="http://schemas.microsoft.com/office/drawing/2014/main" id="{0758274C-D2F3-3E30-7A4E-4D51B801D942}"/>
              </a:ext>
            </a:extLst>
          </p:cNvPr>
          <p:cNvSpPr/>
          <p:nvPr/>
        </p:nvSpPr>
        <p:spPr>
          <a:xfrm>
            <a:off x="4999694" y="485904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>
              <a:solidFill>
                <a:schemeClr val="dk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754A015A-B6F4-6D65-1DC3-2CDD227CB5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AAB57-397C-DEDF-D52A-8B9770B04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04" y="2366996"/>
            <a:ext cx="3369862" cy="3369862"/>
          </a:xfrm>
          <a:prstGeom prst="rect">
            <a:avLst/>
          </a:prstGeom>
        </p:spPr>
      </p:pic>
      <p:sp>
        <p:nvSpPr>
          <p:cNvPr id="8" name="Google Shape;142;p19">
            <a:extLst>
              <a:ext uri="{FF2B5EF4-FFF2-40B4-BE49-F238E27FC236}">
                <a16:creationId xmlns:a16="http://schemas.microsoft.com/office/drawing/2014/main" id="{2B0C009C-43E0-C630-BB65-8C557DC1162C}"/>
              </a:ext>
            </a:extLst>
          </p:cNvPr>
          <p:cNvSpPr txBox="1">
            <a:spLocks/>
          </p:cNvSpPr>
          <p:nvPr/>
        </p:nvSpPr>
        <p:spPr>
          <a:xfrm>
            <a:off x="885656" y="534029"/>
            <a:ext cx="10994400" cy="136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10000" dirty="0"/>
              <a:t>ПРОБЛЕМА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818715" y="575980"/>
            <a:ext cx="4677210" cy="358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accent1"/>
                </a:solidFill>
              </a:rPr>
              <a:t>Рестораны среднего и высокого класса</a:t>
            </a:r>
            <a:endParaRPr lang="en-GB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158E5-13FE-5202-5310-43128EC4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11" name="Google Shape;164;p23">
            <a:extLst>
              <a:ext uri="{FF2B5EF4-FFF2-40B4-BE49-F238E27FC236}">
                <a16:creationId xmlns:a16="http://schemas.microsoft.com/office/drawing/2014/main" id="{EBBD030B-126E-D5E5-97AD-5CF2F7A4E9EB}"/>
              </a:ext>
            </a:extLst>
          </p:cNvPr>
          <p:cNvSpPr txBox="1">
            <a:spLocks/>
          </p:cNvSpPr>
          <p:nvPr/>
        </p:nvSpPr>
        <p:spPr>
          <a:xfrm>
            <a:off x="6238875" y="1081030"/>
            <a:ext cx="5718921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50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4400" dirty="0"/>
              <a:t>Технологически осведомленные клиенты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81CBE-9D8A-3B2C-B867-9B98856CAB1B}"/>
              </a:ext>
            </a:extLst>
          </p:cNvPr>
          <p:cNvSpPr txBox="1"/>
          <p:nvPr/>
        </p:nvSpPr>
        <p:spPr>
          <a:xfrm>
            <a:off x="219076" y="3680717"/>
            <a:ext cx="587692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lvl="2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Определение аудитории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542925" lvl="2" indent="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Идеальные для новых технологий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ctr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конкуренто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способности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895350" indent="-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Инновации в бронировании увеличивают привлекательность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76008-6CF0-B4B5-C30D-F856A44DD16B}"/>
              </a:ext>
            </a:extLst>
          </p:cNvPr>
          <p:cNvSpPr txBox="1"/>
          <p:nvPr/>
        </p:nvSpPr>
        <p:spPr>
          <a:xfrm>
            <a:off x="7323853" y="3596093"/>
            <a:ext cx="61626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sz="2800" dirty="0">
                <a:solidFill>
                  <a:schemeClr val="bg1"/>
                </a:solidFill>
                <a:latin typeface="PT Sans Narrow"/>
              </a:rPr>
              <a:t>Характеристики : </a:t>
            </a:r>
          </a:p>
          <a:p>
            <a:pPr marL="628650" indent="-457200">
              <a:buClr>
                <a:schemeClr val="bg1"/>
              </a:buClr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Технологически активные</a:t>
            </a:r>
          </a:p>
          <a:p>
            <a:pPr marL="628650" indent="-447675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628650" algn="l"/>
                <a:tab pos="809625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Предпочитают онлайн-услуги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E495C3-CED6-FD03-2D5A-40454555CB37}"/>
              </a:ext>
            </a:extLst>
          </p:cNvPr>
          <p:cNvSpPr txBox="1"/>
          <p:nvPr/>
        </p:nvSpPr>
        <p:spPr>
          <a:xfrm>
            <a:off x="7323853" y="5260868"/>
            <a:ext cx="7410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T Sans Narrow"/>
              </a:rPr>
              <a:t>Ожидания</a:t>
            </a:r>
            <a:r>
              <a:rPr lang="fr-FR" sz="2800" dirty="0">
                <a:solidFill>
                  <a:schemeClr val="bg1"/>
                </a:solidFill>
                <a:latin typeface="PT Sans Narrow"/>
              </a:rPr>
              <a:t> : 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Ожидают быстроту и гибкость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Ценят доступность услуг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460B6578-27F4-37A6-7419-0083A98B38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3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4" name="Google Shape;142;p19">
            <a:extLst>
              <a:ext uri="{FF2B5EF4-FFF2-40B4-BE49-F238E27FC236}">
                <a16:creationId xmlns:a16="http://schemas.microsoft.com/office/drawing/2014/main" id="{67B39855-A7D7-0268-FB64-7C5AFD925DBF}"/>
              </a:ext>
            </a:extLst>
          </p:cNvPr>
          <p:cNvSpPr txBox="1">
            <a:spLocks/>
          </p:cNvSpPr>
          <p:nvPr/>
        </p:nvSpPr>
        <p:spPr>
          <a:xfrm>
            <a:off x="885656" y="534030"/>
            <a:ext cx="10994400" cy="76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9600" dirty="0"/>
              <a:t>ЦЕЛЕВАЯ АУДИТОРИЯ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1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13C0F-439B-97FB-86A2-7465CD21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22" y="3194448"/>
            <a:ext cx="2082044" cy="1359586"/>
          </a:xfrm>
          <a:prstGeom prst="rect">
            <a:avLst/>
          </a:prstGeom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2122142" y="377690"/>
            <a:ext cx="13124409" cy="22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/>
              <a:t>ПРЕДЛАГАЕМОЕ РЕШЕНИЕ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5BBCE-E729-5BD7-68B0-68714235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EA1B-9646-977F-C123-65B376758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3890" y="4106276"/>
            <a:ext cx="4568830" cy="1980400"/>
          </a:xfrm>
        </p:spPr>
        <p:txBody>
          <a:bodyPr/>
          <a:lstStyle/>
          <a:p>
            <a:pPr algn="ctr"/>
            <a:endParaRPr lang="ru-RU" dirty="0"/>
          </a:p>
          <a:p>
            <a:pPr marL="76200" indent="0" algn="ctr">
              <a:buNone/>
            </a:pPr>
            <a:r>
              <a:rPr lang="ru-RU" b="1" dirty="0"/>
              <a:t>Интуитивно понятный интерфейс: </a:t>
            </a:r>
            <a:endParaRPr lang="fr-FR" b="1" dirty="0"/>
          </a:p>
          <a:p>
            <a:pPr marL="76200" indent="0" algn="ctr">
              <a:buNone/>
            </a:pPr>
            <a:r>
              <a:rPr lang="ru-RU" dirty="0"/>
              <a:t>Простота и удобство использования</a:t>
            </a:r>
          </a:p>
          <a:p>
            <a:pPr marL="76200" indent="0" algn="ctr">
              <a:buNone/>
            </a:pPr>
            <a:r>
              <a:rPr lang="ru-RU" dirty="0"/>
              <a:t>Приятный процесс бронирования</a:t>
            </a:r>
          </a:p>
          <a:p>
            <a:endParaRPr lang="ru-RU" dirty="0"/>
          </a:p>
          <a:p>
            <a:endParaRPr lang="ru-RU" sz="2800" dirty="0"/>
          </a:p>
          <a:p>
            <a:endParaRPr lang="fr-F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827E-3983-DF88-CBC9-8FD6C7A56EEE}"/>
              </a:ext>
            </a:extLst>
          </p:cNvPr>
          <p:cNvSpPr txBox="1"/>
          <p:nvPr/>
        </p:nvSpPr>
        <p:spPr>
          <a:xfrm>
            <a:off x="2122142" y="1952253"/>
            <a:ext cx="41655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предоплаты:</a:t>
            </a:r>
            <a:endParaRPr lang="fr-FR" sz="24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1600" b="1" dirty="0"/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Доступность и снижение рисков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Привлекательность для широкой аудитории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B1157-192B-158C-81FC-6422519B6C0F}"/>
              </a:ext>
            </a:extLst>
          </p:cNvPr>
          <p:cNvSpPr txBox="1"/>
          <p:nvPr/>
        </p:nvSpPr>
        <p:spPr>
          <a:xfrm>
            <a:off x="7629360" y="1952253"/>
            <a:ext cx="37429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dk2"/>
                </a:solidFill>
                <a:latin typeface="PT Sans Narrow"/>
              </a:rPr>
              <a:t>Увеличение бронирований: </a:t>
            </a:r>
            <a:endParaRPr lang="fr-FR" sz="24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400" dirty="0">
                <a:solidFill>
                  <a:schemeClr val="dk2"/>
                </a:solidFill>
                <a:latin typeface="PT Sans Narrow"/>
              </a:rPr>
              <a:t>Нижний порог входа</a:t>
            </a:r>
          </a:p>
          <a:p>
            <a:pPr marL="76200" indent="0" algn="ctr">
              <a:buNone/>
            </a:pPr>
            <a:r>
              <a:rPr lang="ru-RU" sz="2400" dirty="0">
                <a:solidFill>
                  <a:schemeClr val="dk2"/>
                </a:solidFill>
                <a:latin typeface="PT Sans Narrow"/>
              </a:rPr>
              <a:t>Рост онлайн-бронирований и посещаемости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7702F-9293-4254-28C7-BCB64070C545}"/>
              </a:ext>
            </a:extLst>
          </p:cNvPr>
          <p:cNvSpPr txBox="1"/>
          <p:nvPr/>
        </p:nvSpPr>
        <p:spPr>
          <a:xfrm>
            <a:off x="1125978" y="4632868"/>
            <a:ext cx="6157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dk2"/>
                </a:solidFill>
                <a:latin typeface="PT Sans Narrow"/>
              </a:rPr>
              <a:t>Мгновенное подтверждение: </a:t>
            </a:r>
            <a:endParaRPr lang="fr-FR" sz="24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400" dirty="0">
                <a:solidFill>
                  <a:schemeClr val="dk2"/>
                </a:solidFill>
                <a:latin typeface="PT Sans Narrow"/>
              </a:rPr>
              <a:t>Устранение неопределенности</a:t>
            </a:r>
          </a:p>
          <a:p>
            <a:pPr marL="76200" indent="0" algn="ctr">
              <a:buNone/>
            </a:pPr>
            <a:r>
              <a:rPr lang="ru-RU" sz="2400" dirty="0">
                <a:solidFill>
                  <a:schemeClr val="dk2"/>
                </a:solidFill>
                <a:latin typeface="PT Sans Narrow"/>
              </a:rPr>
              <a:t>Повышение доверия к сервису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43A1182F-50BA-AE77-7B2F-4F3411EACD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4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0" grpId="0"/>
      <p:bldP spid="12" grpId="0"/>
    </p:bld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2782624" y="278225"/>
            <a:ext cx="12743125" cy="1579800"/>
          </a:xfrm>
          <a:prstGeom prst="rect">
            <a:avLst/>
          </a:prstGeom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ru-RU"/>
              <a:t>СРЕДСТВА РЕАЛИЗАЦИИ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idx="1" type="body"/>
          </p:nvPr>
        </p:nvSpPr>
        <p:spPr>
          <a:xfrm>
            <a:off x="711599" y="2525230"/>
            <a:ext cx="4142050" cy="3557400"/>
          </a:xfrm>
          <a:prstGeom prst="rect">
            <a:avLst/>
          </a:prstGeom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ru-RU" sz="3600"/>
              <a:t>БЭКЕНД</a:t>
            </a:r>
            <a:endParaRPr b="1" dirty="0" lang="fr-FR" sz="3600"/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lang="fr-FR" sz="2000">
              <a:cs typeface="Arial"/>
              <a:sym typeface="Arial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lang="fr-FR" sz="2000">
              <a:cs typeface="Arial"/>
              <a:sym typeface="Arial"/>
            </a:endParaRPr>
          </a:p>
          <a:p>
            <a:pPr algn="ctr" indent="0" marL="0">
              <a:buNone/>
            </a:pPr>
            <a:r>
              <a:rPr dirty="0" lang="fr-FR" sz="3600"/>
              <a:t>Java 17</a:t>
            </a:r>
          </a:p>
          <a:p>
            <a:pPr algn="ctr" indent="0" marL="0">
              <a:buNone/>
            </a:pPr>
            <a:r>
              <a:rPr dirty="0" lang="fr-FR" sz="3600"/>
              <a:t>Spring Framework 2.6.3</a:t>
            </a:r>
          </a:p>
          <a:p>
            <a:pPr algn="ctr" indent="0" marL="0">
              <a:buNone/>
            </a:pPr>
            <a:r>
              <a:rPr dirty="0" lang="en-US" sz="3600"/>
              <a:t>JWT 0.12.5</a:t>
            </a:r>
          </a:p>
        </p:txBody>
      </p:sp>
      <p:sp>
        <p:nvSpPr>
          <p:cNvPr id="178" name="Google Shape;178;p25"/>
          <p:cNvSpPr txBox="1">
            <a:spLocks noGrp="1"/>
          </p:cNvSpPr>
          <p:nvPr>
            <p:ph idx="2" type="body"/>
          </p:nvPr>
        </p:nvSpPr>
        <p:spPr>
          <a:xfrm>
            <a:off x="4735871" y="2534300"/>
            <a:ext cx="3345900" cy="3557400"/>
          </a:xfrm>
          <a:prstGeom prst="rect">
            <a:avLst/>
          </a:prstGeom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pPr algn="ctr" indent="0" marL="0">
              <a:buNone/>
            </a:pPr>
            <a:r>
              <a:rPr b="1" dirty="0" lang="ru-RU" sz="3600"/>
              <a:t>ФРОНТЕНД</a:t>
            </a:r>
            <a:endParaRPr b="1" dirty="0" lang="fr-FR" sz="3600"/>
          </a:p>
          <a:p>
            <a:pPr algn="ctr" indent="0" marL="0">
              <a:buNone/>
            </a:pPr>
            <a:endParaRPr b="1" dirty="0" lang="fr-FR" sz="3600"/>
          </a:p>
          <a:p>
            <a:pPr algn="ctr" indent="0" marL="0">
              <a:buNone/>
            </a:pPr>
            <a:r>
              <a:rPr dirty="0" err="1" lang="fr-FR" sz="3600"/>
              <a:t>ReactJS</a:t>
            </a:r>
            <a:r>
              <a:rPr dirty="0" lang="fr-FR" sz="3600"/>
              <a:t> 18.2.0</a:t>
            </a:r>
            <a:endParaRPr b="1" dirty="0" lang="fr-FR" sz="3600"/>
          </a:p>
          <a:p>
            <a:pPr algn="ctr" indent="0" marL="0">
              <a:buNone/>
            </a:pPr>
            <a:r>
              <a:rPr dirty="0" lang="fr-FR" sz="3600"/>
              <a:t>HTML</a:t>
            </a:r>
          </a:p>
          <a:p>
            <a:pPr algn="ctr" indent="0" marL="0">
              <a:buNone/>
            </a:pPr>
            <a:r>
              <a:rPr dirty="0" lang="fr-FR" sz="3600"/>
              <a:t>CSS</a:t>
            </a:r>
          </a:p>
          <a:p>
            <a:pPr algn="ctr" indent="0" marL="0">
              <a:buNone/>
            </a:pPr>
            <a:r>
              <a:rPr dirty="0" lang="fr-FR" sz="3600"/>
              <a:t>JavaScript</a:t>
            </a:r>
          </a:p>
        </p:txBody>
      </p:sp>
      <p:sp>
        <p:nvSpPr>
          <p:cNvPr id="179" name="Google Shape;179;p25"/>
          <p:cNvSpPr txBox="1">
            <a:spLocks noGrp="1"/>
          </p:cNvSpPr>
          <p:nvPr>
            <p:ph idx="3" type="body"/>
          </p:nvPr>
        </p:nvSpPr>
        <p:spPr>
          <a:xfrm>
            <a:off x="8534156" y="2534300"/>
            <a:ext cx="3345900" cy="3557400"/>
          </a:xfrm>
          <a:prstGeom prst="rect">
            <a:avLst/>
          </a:prstGeom>
        </p:spPr>
        <p:txBody>
          <a:bodyPr anchor="t" anchorCtr="0" bIns="121900" lIns="121900" rIns="121900" spcFirstLastPara="1" tIns="121900" wrap="square">
            <a:noAutofit/>
          </a:bodyPr>
          <a:lstStyle/>
          <a:p>
            <a:pPr algn="ctr" indent="0" lvl="0" marL="0">
              <a:buNone/>
            </a:pPr>
            <a:r>
              <a:rPr b="1" dirty="0" lang="ru-RU" sz="3600"/>
              <a:t>БАЗА ДАННЫХ</a:t>
            </a:r>
            <a:endParaRPr b="1" dirty="0" lang="fr-FR" sz="3600"/>
          </a:p>
          <a:p>
            <a:pPr algn="ctr" indent="0" lvl="0" marL="0">
              <a:buNone/>
            </a:pPr>
            <a:endParaRPr b="1" dirty="0" lang="fr-FR" sz="3600"/>
          </a:p>
          <a:p>
            <a:pPr algn="ctr" indent="0" lvl="0" marL="0">
              <a:buNone/>
            </a:pPr>
            <a:r>
              <a:rPr dirty="0" lang="fr-FR" sz="3600"/>
              <a:t>MySQL 8.0.36</a:t>
            </a:r>
            <a:endParaRPr b="1" dirty="0" lang="ru-RU" sz="3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9A714-71A5-0B0A-31B5-F0CCE1CB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5534025"/>
            <a:ext cx="251523" cy="1253762"/>
          </a:xfrm>
          <a:prstGeom prst="rect">
            <a:avLst/>
          </a:prstGeom>
        </p:spPr>
      </p:pic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96D6D65-B5A4-84A9-F7A5-788C70405C26}"/>
              </a:ext>
            </a:extLst>
          </p:cNvPr>
          <p:cNvSpPr>
            <a:spLocks noGrp="1"/>
          </p:cNvSpPr>
          <p:nvPr>
            <p:ph idx="12" type="sldNum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 sz="1800">
                <a:solidFill>
                  <a:schemeClr val="tx1"/>
                </a:solidFill>
                <a:latin typeface="PT Sans Narrow"/>
              </a:rPr>
              <a:t>5</a:t>
            </a:fld>
            <a:endParaRPr dirty="0" lang="en-GB" sz="180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C935-58E1-9BEA-8B26-BD6FAAFDD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"/>
          <a:stretch/>
        </p:blipFill>
        <p:spPr>
          <a:xfrm>
            <a:off x="0" y="246490"/>
            <a:ext cx="2194560" cy="2709582"/>
          </a:xfrm>
          <a:prstGeom prst="rect">
            <a:avLst/>
          </a:prstGeom>
        </p:spPr>
      </p:pic>
      <p:pic>
        <p:nvPicPr>
          <p:cNvPr descr="Java (programming language) - Wikipedia" id="1028" name="Picture 4">
            <a:extLst>
              <a:ext uri="{FF2B5EF4-FFF2-40B4-BE49-F238E27FC236}">
                <a16:creationId xmlns:a16="http://schemas.microsoft.com/office/drawing/2014/main" id="{A8E50A12-1A8D-78E5-A880-D635AB080C44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"/>
          <a:stretch/>
        </p:blipFill>
        <p:spPr bwMode="auto">
          <a:xfrm>
            <a:off x="3314369" y="3825345"/>
            <a:ext cx="561935" cy="7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40C2DA-0834-F460-DBD4-F09F88DEA31D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04" y="4420773"/>
            <a:ext cx="1361089" cy="9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What the heck are JWT and OAuth 2.0? | #CrystalizeMyLearning (July 2022)" id="1034" name="Picture 10">
            <a:extLst>
              <a:ext uri="{FF2B5EF4-FFF2-40B4-BE49-F238E27FC236}">
                <a16:creationId xmlns:a16="http://schemas.microsoft.com/office/drawing/2014/main" id="{DCCE63CC-24ED-19F5-9A79-E7DB4B6D3A8D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44" y="5285111"/>
            <a:ext cx="527877" cy="5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Official ReactJS React.js Logo Word JS&quot; Poster for Sale by Rainwater Merch  | Redbubble" id="1040" name="Picture 16">
            <a:extLst>
              <a:ext uri="{FF2B5EF4-FFF2-40B4-BE49-F238E27FC236}">
                <a16:creationId xmlns:a16="http://schemas.microsoft.com/office/drawing/2014/main" id="{5AB2FBD9-B329-C2C7-12A4-7001472B871B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" l="138" r="152" t="181"/>
          <a:stretch/>
        </p:blipFill>
        <p:spPr bwMode="auto">
          <a:xfrm>
            <a:off x="7594809" y="3974908"/>
            <a:ext cx="542245" cy="5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HTML vs HTML5: Leer de cruciale verschillen tussen beide" id="1042" name="Picture 18">
            <a:extLst>
              <a:ext uri="{FF2B5EF4-FFF2-40B4-BE49-F238E27FC236}">
                <a16:creationId xmlns:a16="http://schemas.microsoft.com/office/drawing/2014/main" id="{56A4C629-1CB6-2A8E-F203-8EFF6E24F7AF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4683520"/>
            <a:ext cx="721305" cy="39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file type css&quot; Icon - Download for free – Iconduck" id="1046" name="Picture 22">
            <a:extLst>
              <a:ext uri="{FF2B5EF4-FFF2-40B4-BE49-F238E27FC236}">
                <a16:creationId xmlns:a16="http://schemas.microsoft.com/office/drawing/2014/main" id="{FB88FFC3-D817-F160-CDA4-D9CFCE7057BE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5321067"/>
            <a:ext cx="342949" cy="3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EASYQUERY.JS &gt;&gt; Korzh.com - Tools from Developers for Developers" id="1048" name="Picture 24">
            <a:extLst>
              <a:ext uri="{FF2B5EF4-FFF2-40B4-BE49-F238E27FC236}">
                <a16:creationId xmlns:a16="http://schemas.microsoft.com/office/drawing/2014/main" id="{F8DB41AF-874A-411E-8B5B-8A5C97C3B64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14" y="5954542"/>
            <a:ext cx="809817" cy="45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MySQL – Hécate Regnier" id="1052" name="Picture 28">
            <a:extLst>
              <a:ext uri="{FF2B5EF4-FFF2-40B4-BE49-F238E27FC236}">
                <a16:creationId xmlns:a16="http://schemas.microsoft.com/office/drawing/2014/main" id="{52A32DA5-D6F9-DD40-95D8-845D6522646E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21" y="3974908"/>
            <a:ext cx="1391562" cy="7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FE5159-7271-DCDC-2229-EA99FD49A8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171" y="381000"/>
            <a:ext cx="1500522" cy="1437386"/>
          </a:xfrm>
          <a:prstGeom prst="rect">
            <a:avLst/>
          </a:prstGeom>
        </p:spPr>
      </p:pic>
      <p:pic>
        <p:nvPicPr>
          <p:cNvPr descr="Swagger (software) - Wikipedia" id="1054" name="Picture 30">
            <a:extLst>
              <a:ext uri="{FF2B5EF4-FFF2-40B4-BE49-F238E27FC236}">
                <a16:creationId xmlns:a16="http://schemas.microsoft.com/office/drawing/2014/main" id="{0BC53BC5-543F-732B-63F4-57273D81D087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1" y="199515"/>
            <a:ext cx="364278" cy="3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</a:t>
            </a:r>
            <a:br>
              <a:rPr lang="fr-FR" dirty="0"/>
            </a:br>
            <a:r>
              <a:rPr lang="fr-FR" dirty="0"/>
              <a:t>      </a:t>
            </a:r>
            <a:r>
              <a:rPr lang="ru-RU" dirty="0"/>
              <a:t>Прецедентов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6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FF0C4-1FB1-B69E-9E76-0CD9C49A1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244" y="-309649"/>
            <a:ext cx="6236868" cy="72541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1999" cy="1049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Диаграмма</a:t>
            </a:r>
            <a:r>
              <a:rPr lang="fr-FR" dirty="0">
                <a:solidFill>
                  <a:schemeClr val="tx1"/>
                </a:solidFill>
              </a:rPr>
              <a:t> ERD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7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4D00-0715-9913-C283-EE7AACFB5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202" y="835359"/>
            <a:ext cx="9209968" cy="6022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E5708-9962-926F-7289-48440FF33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549" y="6327770"/>
            <a:ext cx="589302" cy="1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Диаграмма</a:t>
            </a:r>
            <a:br>
              <a:rPr lang="fr-FR" sz="7200" dirty="0"/>
            </a:br>
            <a:r>
              <a:rPr lang="fr-FR" sz="7200" dirty="0"/>
              <a:t>      		    </a:t>
            </a:r>
            <a:r>
              <a:rPr lang="ru-RU" sz="7200" dirty="0"/>
              <a:t>Классов 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8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2" name="Изображение8">
            <a:extLst>
              <a:ext uri="{FF2B5EF4-FFF2-40B4-BE49-F238E27FC236}">
                <a16:creationId xmlns:a16="http://schemas.microsoft.com/office/drawing/2014/main" id="{69F75383-B2FD-682C-5CF9-029A8053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659880" y="113177"/>
            <a:ext cx="4833971" cy="6722597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7910F-4BF3-8301-6525-E4ABAF9E4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538" y="6414717"/>
            <a:ext cx="2617502" cy="2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 Последовательности  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9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CBCDE-3897-E519-00CE-0895FE7C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55319" y="1261872"/>
            <a:ext cx="10881360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3268"/>
      </p:ext>
    </p:extLst>
  </p:cSld>
  <p:clrMapOvr>
    <a:masterClrMapping/>
  </p:clrMapOvr>
</p:sld>
</file>

<file path=ppt/theme/theme1.xml><?xml version="1.0" encoding="utf-8"?>
<a:theme xmlns:a="http://schemas.openxmlformats.org/drawingml/2006/main" name="0174_Manhatta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5C91C"/>
      </a:accent1>
      <a:accent2>
        <a:srgbClr val="171717"/>
      </a:accent2>
      <a:accent3>
        <a:srgbClr val="0000FF"/>
      </a:accent3>
      <a:accent4>
        <a:srgbClr val="4A86E8"/>
      </a:accent4>
      <a:accent5>
        <a:srgbClr val="00FFFF"/>
      </a:accent5>
      <a:accent6>
        <a:srgbClr val="00FF00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378</Words>
  <Application>Microsoft Office PowerPoint</Application>
  <PresentationFormat>Widescreen</PresentationFormat>
  <Paragraphs>121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PT Sans Narrow</vt:lpstr>
      <vt:lpstr>Wingdings</vt:lpstr>
      <vt:lpstr>Symbol</vt:lpstr>
      <vt:lpstr>Barlow Condensed</vt:lpstr>
      <vt:lpstr>0174_Manhattan_Template_SlidesMania</vt:lpstr>
      <vt:lpstr>LA RESERVE</vt:lpstr>
      <vt:lpstr>Текущие ограничения и неудобства бронирования</vt:lpstr>
      <vt:lpstr>Рестораны среднего и высокого класса</vt:lpstr>
      <vt:lpstr>ПРЕДЛАГАЕМОЕ РЕШЕНИЕ</vt:lpstr>
      <vt:lpstr>СРЕДСТВА РЕАЛИЗАЦИИ</vt:lpstr>
      <vt:lpstr>Диаграмма       Прецедентов </vt:lpstr>
      <vt:lpstr>Диаграмма ERD</vt:lpstr>
      <vt:lpstr>Диаграмма             Классов  </vt:lpstr>
      <vt:lpstr>Диаграмма Последовательности   </vt:lpstr>
      <vt:lpstr>Диаграмма Состояний</vt:lpstr>
      <vt:lpstr>ПРЕИМУЩЕСТВА</vt:lpstr>
      <vt:lpstr>PowerPoint Presentation</vt:lpstr>
      <vt:lpstr>PowerPoint Presentation</vt:lpstr>
      <vt:lpstr>PowerPoint Presentation</vt:lpstr>
      <vt:lpstr>ЗАКЛЮЧЕНИЕ</vt:lpstr>
      <vt:lpstr>LA RESERVE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RESERVE</dc:title>
  <dc:creator>Admin</dc:creator>
  <cp:lastModifiedBy>Jawhar Maatouk</cp:lastModifiedBy>
  <cp:revision>88</cp:revision>
  <dcterms:modified xsi:type="dcterms:W3CDTF">2024-06-09T18:04:08Z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23531964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S10.2.0</vt:lpwstr>
  </property>
</Properties>
</file>